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80" r:id="rId19"/>
    <p:sldId id="277" r:id="rId20"/>
    <p:sldId id="278" r:id="rId21"/>
    <p:sldId id="276" r:id="rId22"/>
    <p:sldId id="279" r:id="rId23"/>
    <p:sldId id="26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AE8-8EA5-467D-B852-01813453D12E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5B74-EF65-40A4-90FE-DEAB1C1E5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157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AE8-8EA5-467D-B852-01813453D12E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5B74-EF65-40A4-90FE-DEAB1C1E5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641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AE8-8EA5-467D-B852-01813453D12E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5B74-EF65-40A4-90FE-DEAB1C1E5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063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AE8-8EA5-467D-B852-01813453D12E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5B74-EF65-40A4-90FE-DEAB1C1E5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817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AE8-8EA5-467D-B852-01813453D12E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5B74-EF65-40A4-90FE-DEAB1C1E5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062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AE8-8EA5-467D-B852-01813453D12E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5B74-EF65-40A4-90FE-DEAB1C1E5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722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AE8-8EA5-467D-B852-01813453D12E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5B74-EF65-40A4-90FE-DEAB1C1E5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1208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AE8-8EA5-467D-B852-01813453D12E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5B74-EF65-40A4-90FE-DEAB1C1E5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449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AE8-8EA5-467D-B852-01813453D12E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5B74-EF65-40A4-90FE-DEAB1C1E5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594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AE8-8EA5-467D-B852-01813453D12E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5B74-EF65-40A4-90FE-DEAB1C1E5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487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AFAE8-8EA5-467D-B852-01813453D12E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005B74-EF65-40A4-90FE-DEAB1C1E5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474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>
                <a:lumMod val="87000"/>
              </a:srgbClr>
            </a:gs>
            <a:gs pos="36000">
              <a:srgbClr val="00B050">
                <a:lumMod val="100000"/>
              </a:srgbClr>
            </a:gs>
            <a:gs pos="100000">
              <a:srgbClr val="FFFF00">
                <a:lumMod val="99000"/>
              </a:srgb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AFAE8-8EA5-467D-B852-01813453D12E}" type="datetimeFigureOut">
              <a:rPr lang="ru-RU" smtClean="0"/>
              <a:pPr/>
              <a:t>18.04.2015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05B74-EF65-40A4-90FE-DEAB1C1E5C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312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Администратор\Desktop\e7be9f51929256a1b7466935f42c36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3012"/>
            <a:ext cx="6336704" cy="6202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84976" cy="4608512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Аналогия </a:t>
            </a:r>
            <a:r>
              <a:rPr lang="ru-RU" sz="4800" b="1" dirty="0" smtClean="0"/>
              <a:t>–</a:t>
            </a:r>
            <a:r>
              <a:rPr lang="ru-RU" sz="4800" dirty="0" smtClean="0"/>
              <a:t> </a:t>
            </a:r>
            <a:br>
              <a:rPr lang="ru-RU" sz="4800" dirty="0" smtClean="0"/>
            </a:br>
            <a:r>
              <a:rPr lang="ru-RU" sz="4800" dirty="0" smtClean="0"/>
              <a:t>(</a:t>
            </a:r>
            <a:r>
              <a:rPr lang="ru-RU" sz="4800" dirty="0"/>
              <a:t>от греч. </a:t>
            </a:r>
            <a:r>
              <a:rPr lang="ru-RU" sz="4800" dirty="0" err="1" smtClean="0"/>
              <a:t>analogia</a:t>
            </a:r>
            <a:r>
              <a:rPr lang="ru-RU" sz="4800" dirty="0" smtClean="0"/>
              <a:t>—соответствие</a:t>
            </a:r>
            <a:r>
              <a:rPr lang="ru-RU" sz="4800" dirty="0"/>
              <a:t>)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— </a:t>
            </a:r>
            <a:r>
              <a:rPr lang="ru-RU" sz="4800" dirty="0"/>
              <a:t>сходство между предметами, явлениями.</a:t>
            </a:r>
          </a:p>
        </p:txBody>
      </p:sp>
    </p:spTree>
    <p:extLst>
      <p:ext uri="{BB962C8B-B14F-4D97-AF65-F5344CB8AC3E}">
        <p14:creationId xmlns:p14="http://schemas.microsoft.com/office/powerpoint/2010/main" val="362814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016000"/>
            <a:ext cx="4641850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981075"/>
            <a:ext cx="4029075" cy="532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12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0" y="4760913"/>
            <a:ext cx="9144000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Сходство в форме, составе и действиях: 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есть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жёсткий цилиндрический стержень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на который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наматывается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что-то гибкое – нитка или цепь.</a:t>
            </a:r>
          </a:p>
        </p:txBody>
      </p:sp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089025"/>
            <a:ext cx="4176713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304925"/>
            <a:ext cx="4321175" cy="321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1439863" y="296863"/>
            <a:ext cx="6659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Найди пары похожих предметов или существ.</a:t>
            </a: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358775" y="260350"/>
            <a:ext cx="541338" cy="504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3251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395288" y="4760913"/>
            <a:ext cx="824547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Сходство в устройстве и действиях: 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горизонтальная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перекладина закреплена посередине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наклоняется вправо и влево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413" y="1125538"/>
            <a:ext cx="4103687" cy="3617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268413"/>
            <a:ext cx="4357688" cy="3221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1439863" y="296863"/>
            <a:ext cx="6659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Найди пары похожих предметов или существ.</a:t>
            </a: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358775" y="260350"/>
            <a:ext cx="541338" cy="504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20065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95288" y="4760913"/>
            <a:ext cx="82454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Сходство в способе изготовления: </a:t>
            </a:r>
          </a:p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сделаны 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похожим способом - сплетены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413" y="1089025"/>
            <a:ext cx="4140200" cy="3646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160463"/>
            <a:ext cx="4500563" cy="339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1439863" y="296863"/>
            <a:ext cx="6659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Найди пары похожих предметов или существ.</a:t>
            </a:r>
          </a:p>
        </p:txBody>
      </p:sp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358775" y="260350"/>
            <a:ext cx="541338" cy="504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7530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395288" y="4760913"/>
            <a:ext cx="8245475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Сходство в составе: </a:t>
            </a:r>
          </a:p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имеют 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вертикальный стержень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на одном конце которого есть </a:t>
            </a:r>
            <a:r>
              <a:rPr lang="ru-RU" sz="3600" i="1" dirty="0">
                <a:latin typeface="Times New Roman" pitchFamily="18" charset="0"/>
                <a:cs typeface="Times New Roman" pitchFamily="18" charset="0"/>
              </a:rPr>
              <a:t>круглый диск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950" y="1052513"/>
            <a:ext cx="4248150" cy="378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268413"/>
            <a:ext cx="4392613" cy="337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1439863" y="296863"/>
            <a:ext cx="6659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Найди пары похожих предметов или существ.</a:t>
            </a: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358775" y="260350"/>
            <a:ext cx="541338" cy="504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0131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213343" y="4545123"/>
            <a:ext cx="8760089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Сходство в устройстве и действиях: </a:t>
            </a:r>
          </a:p>
          <a:p>
            <a:pPr algn="just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два конца, на одном из которых имеется груз (диск у часов и перекладина у качелей); пустой конец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закреплён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а другой -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раскачивается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745" y="901971"/>
            <a:ext cx="3950727" cy="3600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908720"/>
            <a:ext cx="4500563" cy="329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1439863" y="296863"/>
            <a:ext cx="6659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Найди пары похожих предметов или существ.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358775" y="260350"/>
            <a:ext cx="541338" cy="504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3118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439863" y="296863"/>
            <a:ext cx="66595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Найди пары похожих предметов или существ.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05494" y="4099472"/>
            <a:ext cx="8694996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Сходство в составе и действиях: </a:t>
            </a:r>
          </a:p>
          <a:p>
            <a:pPr algn="just"/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вертикальная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неподвижная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стойка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(опора у крана и столбик у карусели) и подвижная горизонтальная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перекладина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(стрела у крана и доска у карусели), которая </a:t>
            </a:r>
            <a:r>
              <a:rPr lang="ru-RU" sz="3200" i="1" dirty="0">
                <a:latin typeface="Times New Roman" pitchFamily="18" charset="0"/>
                <a:cs typeface="Times New Roman" pitchFamily="18" charset="0"/>
              </a:rPr>
              <a:t>вращается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241" y="908720"/>
            <a:ext cx="3833705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58" y="908720"/>
            <a:ext cx="4242574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4" name="Rectangle 10"/>
          <p:cNvSpPr>
            <a:spLocks noChangeArrowheads="1"/>
          </p:cNvSpPr>
          <p:nvPr/>
        </p:nvSpPr>
        <p:spPr bwMode="auto">
          <a:xfrm>
            <a:off x="358775" y="260350"/>
            <a:ext cx="541338" cy="504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45080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8"/>
          <a:stretch/>
        </p:blipFill>
        <p:spPr bwMode="auto">
          <a:xfrm>
            <a:off x="2120704" y="1972072"/>
            <a:ext cx="4758575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874371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Работа в паре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33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2" name="Picture 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665288"/>
            <a:ext cx="1403350" cy="255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753" name="Oval 9"/>
          <p:cNvSpPr>
            <a:spLocks noChangeArrowheads="1"/>
          </p:cNvSpPr>
          <p:nvPr/>
        </p:nvSpPr>
        <p:spPr bwMode="auto">
          <a:xfrm>
            <a:off x="2159000" y="2708275"/>
            <a:ext cx="720725" cy="72072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31754" name="Oval 10"/>
          <p:cNvSpPr>
            <a:spLocks noChangeArrowheads="1"/>
          </p:cNvSpPr>
          <p:nvPr/>
        </p:nvSpPr>
        <p:spPr bwMode="auto">
          <a:xfrm>
            <a:off x="3851275" y="2276475"/>
            <a:ext cx="720725" cy="72072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31755" name="Oval 11"/>
          <p:cNvSpPr>
            <a:spLocks noChangeArrowheads="1"/>
          </p:cNvSpPr>
          <p:nvPr/>
        </p:nvSpPr>
        <p:spPr bwMode="auto">
          <a:xfrm>
            <a:off x="5543550" y="1700213"/>
            <a:ext cx="720725" cy="72072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1756" name="Oval 12"/>
          <p:cNvSpPr>
            <a:spLocks noChangeArrowheads="1"/>
          </p:cNvSpPr>
          <p:nvPr/>
        </p:nvSpPr>
        <p:spPr bwMode="auto">
          <a:xfrm>
            <a:off x="7559675" y="1125538"/>
            <a:ext cx="720725" cy="72072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287338" y="6200775"/>
            <a:ext cx="8640762" cy="42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200" b="1">
                <a:latin typeface="Times New Roman" pitchFamily="18" charset="0"/>
                <a:cs typeface="Times New Roman" pitchFamily="18" charset="0"/>
              </a:rPr>
              <a:t>Построены в соответствии с длиной каждого пальца на руке.</a:t>
            </a:r>
          </a:p>
        </p:txBody>
      </p:sp>
      <p:sp>
        <p:nvSpPr>
          <p:cNvPr id="31758" name="Oval 14"/>
          <p:cNvSpPr>
            <a:spLocks noChangeArrowheads="1"/>
          </p:cNvSpPr>
          <p:nvPr/>
        </p:nvSpPr>
        <p:spPr bwMode="auto">
          <a:xfrm>
            <a:off x="1727200" y="1808163"/>
            <a:ext cx="360363" cy="395287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31759" name="Oval 15"/>
          <p:cNvSpPr>
            <a:spLocks noChangeArrowheads="1"/>
          </p:cNvSpPr>
          <p:nvPr/>
        </p:nvSpPr>
        <p:spPr bwMode="auto">
          <a:xfrm>
            <a:off x="1439863" y="1376363"/>
            <a:ext cx="360362" cy="395287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1760" name="Oval 16"/>
          <p:cNvSpPr>
            <a:spLocks noChangeArrowheads="1"/>
          </p:cNvSpPr>
          <p:nvPr/>
        </p:nvSpPr>
        <p:spPr bwMode="auto">
          <a:xfrm>
            <a:off x="1042988" y="1268413"/>
            <a:ext cx="360362" cy="395287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31761" name="Oval 17"/>
          <p:cNvSpPr>
            <a:spLocks noChangeArrowheads="1"/>
          </p:cNvSpPr>
          <p:nvPr/>
        </p:nvSpPr>
        <p:spPr bwMode="auto">
          <a:xfrm>
            <a:off x="647700" y="1412875"/>
            <a:ext cx="360363" cy="395288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pic>
        <p:nvPicPr>
          <p:cNvPr id="31767" name="Picture 23" descr="дети с книгами - копия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2600325"/>
            <a:ext cx="1509712" cy="342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8" name="Picture 24" descr="дети с книгами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8F6FF"/>
              </a:clrFrom>
              <a:clrTo>
                <a:srgbClr val="F8F6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3249613"/>
            <a:ext cx="1339850" cy="284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69" name="Picture 25" descr="дети с книгами - копия (2)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5F5F3"/>
              </a:clrFrom>
              <a:clrTo>
                <a:srgbClr val="F5F5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3644900"/>
            <a:ext cx="1495425" cy="241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70" name="Picture 26" descr="клоуны - копия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975" y="1952625"/>
            <a:ext cx="1938338" cy="4246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71" name="Text Box 27"/>
          <p:cNvSpPr txBox="1">
            <a:spLocks noChangeArrowheads="1"/>
          </p:cNvSpPr>
          <p:nvPr/>
        </p:nvSpPr>
        <p:spPr bwMode="auto">
          <a:xfrm>
            <a:off x="1116013" y="225425"/>
            <a:ext cx="7848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Расставь человечков по подсказке: пронумеруй человечков на рисунке.</a:t>
            </a:r>
          </a:p>
        </p:txBody>
      </p:sp>
      <p:sp>
        <p:nvSpPr>
          <p:cNvPr id="31773" name="Rectangle 29"/>
          <p:cNvSpPr>
            <a:spLocks noChangeArrowheads="1"/>
          </p:cNvSpPr>
          <p:nvPr/>
        </p:nvSpPr>
        <p:spPr bwMode="auto">
          <a:xfrm>
            <a:off x="358775" y="260350"/>
            <a:ext cx="541338" cy="504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69495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0" animBg="1"/>
      <p:bldP spid="31754" grpId="0" animBg="1"/>
      <p:bldP spid="31755" grpId="0" animBg="1"/>
      <p:bldP spid="31756" grpId="0" animBg="1"/>
      <p:bldP spid="31757" grpId="0"/>
      <p:bldP spid="31758" grpId="0" animBg="1"/>
      <p:bldP spid="31759" grpId="0" animBg="1"/>
      <p:bldP spid="31760" grpId="0" animBg="1"/>
      <p:bldP spid="3176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19256" cy="5825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Игра «Опиши меня»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333374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142984"/>
            <a:ext cx="257175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3143248"/>
            <a:ext cx="2482463" cy="33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6" name="Oval 8"/>
          <p:cNvSpPr>
            <a:spLocks noChangeArrowheads="1"/>
          </p:cNvSpPr>
          <p:nvPr/>
        </p:nvSpPr>
        <p:spPr bwMode="auto">
          <a:xfrm>
            <a:off x="6588125" y="2781300"/>
            <a:ext cx="720725" cy="72072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32777" name="Oval 9"/>
          <p:cNvSpPr>
            <a:spLocks noChangeArrowheads="1"/>
          </p:cNvSpPr>
          <p:nvPr/>
        </p:nvSpPr>
        <p:spPr bwMode="auto">
          <a:xfrm>
            <a:off x="1295400" y="1268413"/>
            <a:ext cx="720725" cy="72072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32778" name="Oval 10"/>
          <p:cNvSpPr>
            <a:spLocks noChangeArrowheads="1"/>
          </p:cNvSpPr>
          <p:nvPr/>
        </p:nvSpPr>
        <p:spPr bwMode="auto">
          <a:xfrm>
            <a:off x="3240088" y="1989138"/>
            <a:ext cx="720725" cy="72072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2779" name="Oval 11"/>
          <p:cNvSpPr>
            <a:spLocks noChangeArrowheads="1"/>
          </p:cNvSpPr>
          <p:nvPr/>
        </p:nvSpPr>
        <p:spPr bwMode="auto">
          <a:xfrm>
            <a:off x="5003800" y="2349500"/>
            <a:ext cx="720725" cy="720725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3600" b="1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287338" y="6200775"/>
            <a:ext cx="86407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latin typeface="Times New Roman" pitchFamily="18" charset="0"/>
                <a:cs typeface="Times New Roman" pitchFamily="18" charset="0"/>
              </a:rPr>
              <a:t>Построены в соответствии с числом букв в названии каждого месяца</a:t>
            </a:r>
          </a:p>
        </p:txBody>
      </p:sp>
      <p:pic>
        <p:nvPicPr>
          <p:cNvPr id="32783" name="Picture 15" descr="дети с книгами - копия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2708275"/>
            <a:ext cx="1509712" cy="342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4" name="Picture 16" descr="дети с книгам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8F6FF"/>
              </a:clrFrom>
              <a:clrTo>
                <a:srgbClr val="F8F6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249613"/>
            <a:ext cx="1339850" cy="284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5" name="Picture 17" descr="дети с книгами - копия (2)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5F5F3"/>
              </a:clrFrom>
              <a:clrTo>
                <a:srgbClr val="F5F5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275" y="3608388"/>
            <a:ext cx="1495425" cy="241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86" name="Picture 18" descr="клоуны - копия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1881188"/>
            <a:ext cx="1973263" cy="424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1116013" y="225425"/>
            <a:ext cx="7848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Расставь человечков по подсказке: пронумеруй человечков на рисунке.</a:t>
            </a:r>
          </a:p>
        </p:txBody>
      </p:sp>
      <p:sp>
        <p:nvSpPr>
          <p:cNvPr id="32788" name="Text Box 20"/>
          <p:cNvSpPr txBox="1">
            <a:spLocks noChangeArrowheads="1"/>
          </p:cNvSpPr>
          <p:nvPr/>
        </p:nvSpPr>
        <p:spPr bwMode="auto">
          <a:xfrm>
            <a:off x="6767513" y="981075"/>
            <a:ext cx="2089150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ФЕВРАЛЬ</a:t>
            </a:r>
          </a:p>
          <a:p>
            <a:pPr algn="ctr">
              <a:spcBef>
                <a:spcPct val="2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ИЮНЬ</a:t>
            </a:r>
          </a:p>
          <a:p>
            <a:pPr algn="ctr">
              <a:spcBef>
                <a:spcPct val="2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ЯНВАРЬ</a:t>
            </a:r>
          </a:p>
          <a:p>
            <a:pPr algn="ctr">
              <a:spcBef>
                <a:spcPct val="2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МАЙ</a:t>
            </a:r>
          </a:p>
        </p:txBody>
      </p:sp>
      <p:sp>
        <p:nvSpPr>
          <p:cNvPr id="32789" name="Rectangle 21"/>
          <p:cNvSpPr>
            <a:spLocks noChangeArrowheads="1"/>
          </p:cNvSpPr>
          <p:nvPr/>
        </p:nvSpPr>
        <p:spPr bwMode="auto">
          <a:xfrm>
            <a:off x="358775" y="260350"/>
            <a:ext cx="541338" cy="504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2790" name="AutoShape 22"/>
          <p:cNvSpPr>
            <a:spLocks noChangeArrowheads="1"/>
          </p:cNvSpPr>
          <p:nvPr/>
        </p:nvSpPr>
        <p:spPr bwMode="auto">
          <a:xfrm>
            <a:off x="6948488" y="908050"/>
            <a:ext cx="1835150" cy="1871663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725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6" grpId="0" animBg="1"/>
      <p:bldP spid="32777" grpId="0" animBg="1"/>
      <p:bldP spid="32778" grpId="0" animBg="1"/>
      <p:bldP spid="32779" grpId="0" animBg="1"/>
      <p:bldP spid="3278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827088" y="225425"/>
            <a:ext cx="7848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Что общего у каждой пары предметов? Линиями соедини рисунки с правильными ответами.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7164388" y="1989138"/>
            <a:ext cx="15478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СОСТАВ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7164388" y="3465513"/>
            <a:ext cx="15478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ДЕЙСТВИЯ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7272338" y="4581525"/>
            <a:ext cx="15478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ПРИЗНАКИ</a:t>
            </a:r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>
            <a:off x="5940425" y="1665288"/>
            <a:ext cx="1258888" cy="1763712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1" name="Line 13"/>
          <p:cNvSpPr>
            <a:spLocks noChangeShapeType="1"/>
          </p:cNvSpPr>
          <p:nvPr/>
        </p:nvSpPr>
        <p:spPr bwMode="auto">
          <a:xfrm>
            <a:off x="5940425" y="1665288"/>
            <a:ext cx="1260475" cy="3240087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107504" y="2384425"/>
            <a:ext cx="3888432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b="1" dirty="0"/>
              <a:t>Состав и Действия. Названия уроков следуют друг за другом и имеют порядковые номера, как вагоны поезда.</a:t>
            </a:r>
          </a:p>
        </p:txBody>
      </p:sp>
      <p:sp>
        <p:nvSpPr>
          <p:cNvPr id="17425" name="Line 17"/>
          <p:cNvSpPr>
            <a:spLocks noChangeShapeType="1"/>
          </p:cNvSpPr>
          <p:nvPr/>
        </p:nvSpPr>
        <p:spPr bwMode="auto">
          <a:xfrm>
            <a:off x="5940425" y="3141663"/>
            <a:ext cx="1187450" cy="503237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7127875" y="1952625"/>
            <a:ext cx="1439863" cy="431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7164388" y="3429000"/>
            <a:ext cx="1439862" cy="431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7200900" y="4581525"/>
            <a:ext cx="1439863" cy="431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7429" name="Line 21"/>
          <p:cNvSpPr>
            <a:spLocks noChangeShapeType="1"/>
          </p:cNvSpPr>
          <p:nvPr/>
        </p:nvSpPr>
        <p:spPr bwMode="auto">
          <a:xfrm flipV="1">
            <a:off x="5940425" y="2205038"/>
            <a:ext cx="1150938" cy="900112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0" name="Line 22"/>
          <p:cNvSpPr>
            <a:spLocks noChangeShapeType="1"/>
          </p:cNvSpPr>
          <p:nvPr/>
        </p:nvSpPr>
        <p:spPr bwMode="auto">
          <a:xfrm flipV="1">
            <a:off x="5940425" y="2168525"/>
            <a:ext cx="1152525" cy="21971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1" name="Line 23"/>
          <p:cNvSpPr>
            <a:spLocks noChangeShapeType="1"/>
          </p:cNvSpPr>
          <p:nvPr/>
        </p:nvSpPr>
        <p:spPr bwMode="auto">
          <a:xfrm>
            <a:off x="5903913" y="4400550"/>
            <a:ext cx="1260475" cy="46831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107504" y="3933825"/>
            <a:ext cx="3816424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Похожие Признаки (форма) и </a:t>
            </a:r>
            <a:r>
              <a:rPr lang="ru-RU" sz="22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состав</a:t>
            </a:r>
            <a:r>
              <a:rPr lang="ru-RU" sz="22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: у бабочки два крыла, а у галстука - две петли.</a:t>
            </a:r>
          </a:p>
        </p:txBody>
      </p:sp>
      <p:sp>
        <p:nvSpPr>
          <p:cNvPr id="17433" name="Text Box 25"/>
          <p:cNvSpPr txBox="1">
            <a:spLocks noChangeArrowheads="1"/>
          </p:cNvSpPr>
          <p:nvPr/>
        </p:nvSpPr>
        <p:spPr bwMode="auto">
          <a:xfrm>
            <a:off x="107504" y="1233488"/>
            <a:ext cx="388843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800080"/>
                </a:solidFill>
              </a:rPr>
              <a:t>Признаки-форма,  Действия-лететь</a:t>
            </a:r>
            <a:r>
              <a:rPr lang="ru-RU" sz="2400" b="1" dirty="0">
                <a:solidFill>
                  <a:srgbClr val="800080"/>
                </a:solidFill>
              </a:rPr>
              <a:t>, </a:t>
            </a:r>
            <a:r>
              <a:rPr lang="ru-RU" sz="2400" b="1" dirty="0" smtClean="0">
                <a:solidFill>
                  <a:srgbClr val="800080"/>
                </a:solidFill>
              </a:rPr>
              <a:t>лопаться</a:t>
            </a:r>
            <a:endParaRPr lang="ru-RU" sz="2400" b="1" dirty="0">
              <a:solidFill>
                <a:srgbClr val="800080"/>
              </a:solidFill>
            </a:endParaRPr>
          </a:p>
        </p:txBody>
      </p:sp>
      <p:sp>
        <p:nvSpPr>
          <p:cNvPr id="17434" name="Line 26"/>
          <p:cNvSpPr>
            <a:spLocks noChangeShapeType="1"/>
          </p:cNvSpPr>
          <p:nvPr/>
        </p:nvSpPr>
        <p:spPr bwMode="auto">
          <a:xfrm flipV="1">
            <a:off x="5976938" y="4905375"/>
            <a:ext cx="1150937" cy="10795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5" name="Line 27"/>
          <p:cNvSpPr>
            <a:spLocks noChangeShapeType="1"/>
          </p:cNvSpPr>
          <p:nvPr/>
        </p:nvSpPr>
        <p:spPr bwMode="auto">
          <a:xfrm flipV="1">
            <a:off x="5976938" y="3608388"/>
            <a:ext cx="1150937" cy="237648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6" name="Line 28"/>
          <p:cNvSpPr>
            <a:spLocks noChangeShapeType="1"/>
          </p:cNvSpPr>
          <p:nvPr/>
        </p:nvSpPr>
        <p:spPr bwMode="auto">
          <a:xfrm flipV="1">
            <a:off x="5940425" y="2205038"/>
            <a:ext cx="1116013" cy="377983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7437" name="Text Box 29"/>
          <p:cNvSpPr txBox="1">
            <a:spLocks noChangeArrowheads="1"/>
          </p:cNvSpPr>
          <p:nvPr/>
        </p:nvSpPr>
        <p:spPr bwMode="auto">
          <a:xfrm>
            <a:off x="107504" y="5219363"/>
            <a:ext cx="3816424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Похожие Признаки, Состав и Действия: длинная основа, на неё нанизываются предметы с отверстиями.</a:t>
            </a:r>
          </a:p>
        </p:txBody>
      </p:sp>
      <p:sp>
        <p:nvSpPr>
          <p:cNvPr id="17439" name="Rectangle 31"/>
          <p:cNvSpPr>
            <a:spLocks noChangeArrowheads="1"/>
          </p:cNvSpPr>
          <p:nvPr/>
        </p:nvSpPr>
        <p:spPr bwMode="auto">
          <a:xfrm>
            <a:off x="6840538" y="1125538"/>
            <a:ext cx="1835150" cy="50482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>
                <a:solidFill>
                  <a:srgbClr val="0000FF"/>
                </a:solidFill>
              </a:rPr>
              <a:t>ПРОВЕРИМ!</a:t>
            </a:r>
          </a:p>
        </p:txBody>
      </p:sp>
      <p:pic>
        <p:nvPicPr>
          <p:cNvPr id="17440" name="Picture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500" y="1186359"/>
            <a:ext cx="2066925" cy="550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41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338" y="5084763"/>
            <a:ext cx="1022350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42" name="Rectangle 34"/>
          <p:cNvSpPr>
            <a:spLocks noChangeArrowheads="1"/>
          </p:cNvSpPr>
          <p:nvPr/>
        </p:nvSpPr>
        <p:spPr bwMode="auto">
          <a:xfrm>
            <a:off x="215900" y="260350"/>
            <a:ext cx="541338" cy="5048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3036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0" grpId="0" animBg="1"/>
      <p:bldP spid="17421" grpId="0" animBg="1"/>
      <p:bldP spid="17422" grpId="0"/>
      <p:bldP spid="17425" grpId="0" animBg="1"/>
      <p:bldP spid="17429" grpId="0" animBg="1"/>
      <p:bldP spid="17430" grpId="0" animBg="1"/>
      <p:bldP spid="17431" grpId="0" animBg="1"/>
      <p:bldP spid="17432" grpId="0"/>
      <p:bldP spid="17433" grpId="0"/>
      <p:bldP spid="17434" grpId="0" animBg="1"/>
      <p:bldP spid="17435" grpId="0" animBg="1"/>
      <p:bldP spid="17436" grpId="0" animBg="1"/>
      <p:bldP spid="17437" grpId="0"/>
      <p:bldP spid="17439" grpId="0" animBg="1"/>
      <p:bldP spid="17439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2123728" y="512763"/>
            <a:ext cx="4993035" cy="75599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i="1" kern="10" dirty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Домашнее задание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971550" y="1736725"/>
            <a:ext cx="7056834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571500" indent="-571500" algn="ctr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4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4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4000" dirty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40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стр.33)</a:t>
            </a:r>
          </a:p>
          <a:p>
            <a:pPr marL="571500" indent="-571500" algn="ctr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Нарисовать два предмета аналогичных друг другу</a:t>
            </a:r>
            <a:endParaRPr lang="ru-RU" sz="4000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060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4"/>
          <p:cNvSpPr>
            <a:spLocks noChangeArrowheads="1" noChangeShapeType="1" noTextEdit="1"/>
          </p:cNvSpPr>
          <p:nvPr/>
        </p:nvSpPr>
        <p:spPr bwMode="auto">
          <a:xfrm rot="20953637">
            <a:off x="539552" y="2420888"/>
            <a:ext cx="8064896" cy="22322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i="1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Спасибо за урок!!!</a:t>
            </a:r>
            <a:endParaRPr lang="ru-RU" sz="4000" b="1" i="1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627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ПРИЗНАКИ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857232"/>
            <a:ext cx="2643206" cy="928694"/>
          </a:xfrm>
        </p:spPr>
        <p:txBody>
          <a:bodyPr>
            <a:noAutofit/>
          </a:bodyPr>
          <a:lstStyle/>
          <a:p>
            <a:pPr>
              <a:buClrTx/>
              <a:buSzPct val="76000"/>
              <a:buFont typeface="Arial" pitchFamily="34" charset="0"/>
              <a:buChar char="•"/>
            </a:pPr>
            <a:r>
              <a:rPr lang="ru-RU" sz="3600" dirty="0" smtClean="0"/>
              <a:t>Бумажный</a:t>
            </a:r>
            <a:endParaRPr lang="ru-RU" sz="36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476640" y="5123609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3"/>
          <p:cNvSpPr txBox="1">
            <a:spLocks/>
          </p:cNvSpPr>
          <p:nvPr/>
        </p:nvSpPr>
        <p:spPr>
          <a:xfrm>
            <a:off x="5572132" y="857232"/>
            <a:ext cx="3286148" cy="5715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Треугольный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370" y="2028825"/>
            <a:ext cx="1428750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214950"/>
            <a:ext cx="12573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0518" y="3607585"/>
            <a:ext cx="1905004" cy="1428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76630" y="1963276"/>
            <a:ext cx="1428760" cy="1377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76630" y="3607585"/>
            <a:ext cx="1619235" cy="1214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Содержимое 3"/>
          <p:cNvSpPr txBox="1">
            <a:spLocks/>
          </p:cNvSpPr>
          <p:nvPr/>
        </p:nvSpPr>
        <p:spPr>
          <a:xfrm>
            <a:off x="3347864" y="1107266"/>
            <a:ext cx="2857520" cy="5635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Жёлтый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72132" y="4352187"/>
            <a:ext cx="2064096" cy="250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00892" y="1428736"/>
            <a:ext cx="142876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3702" y="2928934"/>
            <a:ext cx="1809736" cy="135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500702"/>
            <a:ext cx="7467600" cy="7254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Признак – парные тела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2357454" cy="2294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85728"/>
            <a:ext cx="3657608" cy="2286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2786058"/>
            <a:ext cx="444846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5286388"/>
            <a:ext cx="7467600" cy="57149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Признак - название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4686300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142984"/>
            <a:ext cx="3643328" cy="3643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072074"/>
            <a:ext cx="806489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Признак – материал изготовления (изделия из стекла)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328614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642918"/>
            <a:ext cx="521808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7" y="5500702"/>
            <a:ext cx="8463315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Признак – действие (испускают дым)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7" y="285728"/>
            <a:ext cx="3333773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57166"/>
            <a:ext cx="3304003" cy="2643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2" y="3071810"/>
            <a:ext cx="3106272" cy="23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5429264"/>
            <a:ext cx="7467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Признак – форма (шарообразная)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2714639" cy="2714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285728"/>
            <a:ext cx="2554618" cy="257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1214422"/>
            <a:ext cx="2619388" cy="2357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143248"/>
            <a:ext cx="2756359" cy="2076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3357562"/>
            <a:ext cx="2377042" cy="1790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715000"/>
            <a:ext cx="7467600" cy="57152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Признак – действие (движутся)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1881197" cy="2565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3286124"/>
            <a:ext cx="2688320" cy="2043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14290"/>
            <a:ext cx="2571763" cy="257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7498" y="357166"/>
            <a:ext cx="278989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464</TotalTime>
  <Words>387</Words>
  <Application>Microsoft Office PowerPoint</Application>
  <PresentationFormat>Экран (4:3)</PresentationFormat>
  <Paragraphs>73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Игра «Опиши меня»</vt:lpstr>
      <vt:lpstr>ПРИЗНАКИ</vt:lpstr>
      <vt:lpstr>Признак – парные тела</vt:lpstr>
      <vt:lpstr>Признак - название</vt:lpstr>
      <vt:lpstr>Признак – материал изготовления (изделия из стекла)</vt:lpstr>
      <vt:lpstr>Признак – действие (испускают дым)</vt:lpstr>
      <vt:lpstr>Признак – форма (шарообразная)</vt:lpstr>
      <vt:lpstr>Признак – действие (движутся)</vt:lpstr>
      <vt:lpstr>Аналогия –  (от греч. analogia—соответствие)  — сходство между предметами, явлениями.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АНАЛОГИЯ</dc:title>
  <dc:creator>1</dc:creator>
  <cp:lastModifiedBy>Пользователь Windows</cp:lastModifiedBy>
  <cp:revision>50</cp:revision>
  <dcterms:created xsi:type="dcterms:W3CDTF">2012-02-27T10:25:21Z</dcterms:created>
  <dcterms:modified xsi:type="dcterms:W3CDTF">2015-04-17T19:51:35Z</dcterms:modified>
</cp:coreProperties>
</file>